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embeddedFontLst>
    <p:embeddedFont>
      <p:font typeface="EB Garamond"/>
      <p:regular r:id="rId11"/>
      <p:bold r:id="rId12"/>
      <p:italic r:id="rId13"/>
      <p:boldItalic r:id="rId14"/>
    </p:embeddedFont>
    <p:embeddedFont>
      <p:font typeface="Candara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9" roundtripDataSignature="AMtx7mgIw6WqXgPVuvw3zDsCNaga6NVB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3133A5A-F69C-4C8B-9E01-B9BB05A37C34}">
  <a:tblStyle styleId="{A3133A5A-F69C-4C8B-9E01-B9BB05A37C34}" styleName="Table_0">
    <a:wholeTbl>
      <a:tcTxStyle b="off" i="off">
        <a:font>
          <a:latin typeface="Adobe Garamond Pro"/>
          <a:ea typeface="Adobe Garamond Pro"/>
          <a:cs typeface="Adobe Garamond Pro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6F1EC"/>
          </a:solidFill>
        </a:fill>
      </a:tcStyle>
    </a:wholeTbl>
    <a:band1H>
      <a:tcTxStyle/>
      <a:tcStyle>
        <a:fill>
          <a:solidFill>
            <a:srgbClr val="CAE2D8"/>
          </a:solidFill>
        </a:fill>
      </a:tcStyle>
    </a:band1H>
    <a:band2H>
      <a:tcTxStyle/>
    </a:band2H>
    <a:band1V>
      <a:tcTxStyle/>
      <a:tcStyle>
        <a:fill>
          <a:solidFill>
            <a:srgbClr val="CAE2D8"/>
          </a:solidFill>
        </a:fill>
      </a:tcStyle>
    </a:band1V>
    <a:band2V>
      <a:tcTxStyle/>
    </a:band2V>
    <a:lastCol>
      <a:tcTxStyle b="on" i="off">
        <a:font>
          <a:latin typeface="Adobe Garamond Pro"/>
          <a:ea typeface="Adobe Garamond Pro"/>
          <a:cs typeface="Adobe Garamond Pro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dobe Garamond Pro"/>
          <a:ea typeface="Adobe Garamond Pro"/>
          <a:cs typeface="Adobe Garamond Pro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dobe Garamond Pro"/>
          <a:ea typeface="Adobe Garamond Pro"/>
          <a:cs typeface="Adobe Garamond Pro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dobe Garamond Pro"/>
          <a:ea typeface="Adobe Garamond Pro"/>
          <a:cs typeface="Adobe Garamond Pro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EBGaramond-regular.fntdata"/><Relationship Id="rId10" Type="http://schemas.openxmlformats.org/officeDocument/2006/relationships/slide" Target="slides/slide5.xml"/><Relationship Id="rId13" Type="http://schemas.openxmlformats.org/officeDocument/2006/relationships/font" Target="fonts/EBGaramond-italic.fntdata"/><Relationship Id="rId12" Type="http://schemas.openxmlformats.org/officeDocument/2006/relationships/font" Target="fonts/EBGaramond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andara-regular.fntdata"/><Relationship Id="rId14" Type="http://schemas.openxmlformats.org/officeDocument/2006/relationships/font" Target="fonts/EBGaramond-boldItalic.fntdata"/><Relationship Id="rId17" Type="http://schemas.openxmlformats.org/officeDocument/2006/relationships/font" Target="fonts/Candara-italic.fntdata"/><Relationship Id="rId16" Type="http://schemas.openxmlformats.org/officeDocument/2006/relationships/font" Target="fonts/Candara-bold.fntdata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font" Target="fonts/Candara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5" name="Google Shape;11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Candara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400"/>
              <a:buFont typeface="Candara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41" name="Google Shape;41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9pPr>
          </a:lstStyle>
          <a:p/>
        </p:txBody>
      </p:sp>
      <p:sp>
        <p:nvSpPr>
          <p:cNvPr id="42" name="Google Shape;42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4" name="Google Shape;44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57881" y="6094843"/>
            <a:ext cx="10758616" cy="536617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0" y="6176963"/>
            <a:ext cx="792892" cy="2907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type="title"/>
          </p:nvPr>
        </p:nvSpPr>
        <p:spPr>
          <a:xfrm>
            <a:off x="904104" y="708456"/>
            <a:ext cx="10515600" cy="553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−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" name="Google Shape;104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9pPr>
          </a:lstStyle>
          <a:p/>
        </p:txBody>
      </p:sp>
      <p:sp>
        <p:nvSpPr>
          <p:cNvPr id="105" name="Google Shape;105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−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" name="Google Shape;110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9pPr>
          </a:lstStyle>
          <a:p/>
        </p:txBody>
      </p:sp>
      <p:sp>
        <p:nvSpPr>
          <p:cNvPr id="111" name="Google Shape;111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/>
          <p:nvPr>
            <p:ph type="title"/>
          </p:nvPr>
        </p:nvSpPr>
        <p:spPr>
          <a:xfrm>
            <a:off x="904104" y="708456"/>
            <a:ext cx="10515600" cy="553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9pPr>
          </a:lstStyle>
          <a:p/>
        </p:txBody>
      </p:sp>
      <p:sp>
        <p:nvSpPr>
          <p:cNvPr id="49" name="Google Shape;49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>
            <p:ph type="title"/>
          </p:nvPr>
        </p:nvSpPr>
        <p:spPr>
          <a:xfrm>
            <a:off x="904104" y="708456"/>
            <a:ext cx="10515600" cy="553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−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9pPr>
          </a:lstStyle>
          <a:p/>
        </p:txBody>
      </p:sp>
      <p:sp>
        <p:nvSpPr>
          <p:cNvPr id="55" name="Google Shape;55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 showMasterSp="0">
  <p:cSld name="1_Title Slide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Candara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400"/>
              <a:buFont typeface="Candara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60" name="Google Shape;60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9pPr>
          </a:lstStyle>
          <a:p/>
        </p:txBody>
      </p:sp>
      <p:sp>
        <p:nvSpPr>
          <p:cNvPr id="61" name="Google Shape;61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63" name="Google Shape;63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57881" y="6094843"/>
            <a:ext cx="10758616" cy="536617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0" y="6176963"/>
            <a:ext cx="792892" cy="2907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Candara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ndara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9pPr>
          </a:lstStyle>
          <a:p/>
        </p:txBody>
      </p:sp>
      <p:sp>
        <p:nvSpPr>
          <p:cNvPr id="69" name="Google Shape;6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2"/>
          <p:cNvSpPr txBox="1"/>
          <p:nvPr>
            <p:ph type="title"/>
          </p:nvPr>
        </p:nvSpPr>
        <p:spPr>
          <a:xfrm>
            <a:off x="904104" y="708456"/>
            <a:ext cx="10515600" cy="553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−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−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400"/>
              <a:buFont typeface="Candara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81" name="Google Shape;81;p1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−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400"/>
              <a:buFont typeface="Candara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83" name="Google Shape;83;p1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−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9pPr>
          </a:lstStyle>
          <a:p/>
        </p:txBody>
      </p:sp>
      <p:sp>
        <p:nvSpPr>
          <p:cNvPr id="85" name="Google Shape;85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Candara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3200"/>
              <a:buFont typeface="Candara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▪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2000"/>
              <a:buChar char="−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90" name="Google Shape;90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1600"/>
              <a:buFont typeface="Candara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91" name="Google Shape;9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9pPr>
          </a:lstStyle>
          <a:p/>
        </p:txBody>
      </p:sp>
      <p:sp>
        <p:nvSpPr>
          <p:cNvPr id="92" name="Google Shape;9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Candara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97" name="Google Shape;97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1600"/>
              <a:buFont typeface="Candara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98" name="Google Shape;98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9pPr>
          </a:lstStyle>
          <a:p/>
        </p:txBody>
      </p:sp>
      <p:sp>
        <p:nvSpPr>
          <p:cNvPr id="99" name="Google Shape;99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6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57881" y="6094843"/>
            <a:ext cx="10758616" cy="53661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6"/>
          <p:cNvSpPr txBox="1"/>
          <p:nvPr>
            <p:ph type="title"/>
          </p:nvPr>
        </p:nvSpPr>
        <p:spPr>
          <a:xfrm>
            <a:off x="904104" y="708456"/>
            <a:ext cx="10515600" cy="553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300"/>
              <a:buFont typeface="Candara"/>
              <a:buNone/>
              <a:defRPr b="1" i="0" sz="3300" u="none" cap="none" strike="noStrike">
                <a:solidFill>
                  <a:srgbClr val="3F3F3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Candara"/>
              <a:buChar char="•"/>
              <a:defRPr b="0" i="0" sz="2000" u="none" cap="none" strike="noStrike">
                <a:solidFill>
                  <a:srgbClr val="0C0C0C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262626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rgbClr val="262626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Candara"/>
              <a:buChar char="−"/>
              <a:defRPr b="0" i="0" sz="1600" u="none" cap="none" strike="noStrike">
                <a:solidFill>
                  <a:srgbClr val="262626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62626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9pPr>
          </a:lstStyle>
          <a:p/>
        </p:txBody>
      </p:sp>
      <p:sp>
        <p:nvSpPr>
          <p:cNvPr id="13" name="Google Shape;1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9pPr>
          </a:lstStyle>
          <a:p/>
        </p:txBody>
      </p:sp>
      <p:sp>
        <p:nvSpPr>
          <p:cNvPr id="14" name="Google Shape;1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EB Garamond"/>
                <a:ea typeface="EB Garamond"/>
                <a:cs typeface="EB Garamond"/>
                <a:sym typeface="EB Garamond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EB Garamond"/>
                <a:ea typeface="EB Garamond"/>
                <a:cs typeface="EB Garamond"/>
                <a:sym typeface="EB Garamond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EB Garamond"/>
                <a:ea typeface="EB Garamond"/>
                <a:cs typeface="EB Garamond"/>
                <a:sym typeface="EB Garamond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EB Garamond"/>
                <a:ea typeface="EB Garamond"/>
                <a:cs typeface="EB Garamond"/>
                <a:sym typeface="EB Garamond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EB Garamond"/>
                <a:ea typeface="EB Garamond"/>
                <a:cs typeface="EB Garamond"/>
                <a:sym typeface="EB Garamond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EB Garamond"/>
                <a:ea typeface="EB Garamond"/>
                <a:cs typeface="EB Garamond"/>
                <a:sym typeface="EB Garamond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EB Garamond"/>
                <a:ea typeface="EB Garamond"/>
                <a:cs typeface="EB Garamond"/>
                <a:sym typeface="EB Garamond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EB Garamond"/>
                <a:ea typeface="EB Garamond"/>
                <a:cs typeface="EB Garamond"/>
                <a:sym typeface="EB Garamond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EB Garamond"/>
                <a:ea typeface="EB Garamond"/>
                <a:cs typeface="EB Garamond"/>
                <a:sym typeface="EB 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8200" y="6176963"/>
            <a:ext cx="792892" cy="29078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" name="Google Shape;16;p6"/>
          <p:cNvGrpSpPr/>
          <p:nvPr/>
        </p:nvGrpSpPr>
        <p:grpSpPr>
          <a:xfrm>
            <a:off x="840327" y="681037"/>
            <a:ext cx="2047301" cy="617938"/>
            <a:chOff x="664059" y="452960"/>
            <a:chExt cx="2047301" cy="617938"/>
          </a:xfrm>
        </p:grpSpPr>
        <p:grpSp>
          <p:nvGrpSpPr>
            <p:cNvPr id="17" name="Google Shape;17;p6"/>
            <p:cNvGrpSpPr/>
            <p:nvPr/>
          </p:nvGrpSpPr>
          <p:grpSpPr>
            <a:xfrm>
              <a:off x="664059" y="1025178"/>
              <a:ext cx="2047301" cy="45720"/>
              <a:chOff x="4305327" y="1980391"/>
              <a:chExt cx="2047301" cy="45720"/>
            </a:xfrm>
          </p:grpSpPr>
          <p:sp>
            <p:nvSpPr>
              <p:cNvPr id="18" name="Google Shape;18;p6"/>
              <p:cNvSpPr/>
              <p:nvPr/>
            </p:nvSpPr>
            <p:spPr>
              <a:xfrm>
                <a:off x="4305327" y="1980391"/>
                <a:ext cx="45720" cy="45720"/>
              </a:xfrm>
              <a:prstGeom prst="ellipse">
                <a:avLst/>
              </a:prstGeom>
              <a:solidFill>
                <a:srgbClr val="C5DE9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19" name="Google Shape;19;p6"/>
              <p:cNvSpPr/>
              <p:nvPr/>
            </p:nvSpPr>
            <p:spPr>
              <a:xfrm>
                <a:off x="4448298" y="1980391"/>
                <a:ext cx="45719" cy="45719"/>
              </a:xfrm>
              <a:prstGeom prst="ellipse">
                <a:avLst/>
              </a:prstGeom>
              <a:solidFill>
                <a:srgbClr val="C5DE9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0" name="Google Shape;20;p6"/>
              <p:cNvSpPr/>
              <p:nvPr/>
            </p:nvSpPr>
            <p:spPr>
              <a:xfrm>
                <a:off x="4591268" y="1980391"/>
                <a:ext cx="45719" cy="45719"/>
              </a:xfrm>
              <a:prstGeom prst="ellipse">
                <a:avLst/>
              </a:prstGeom>
              <a:solidFill>
                <a:srgbClr val="C5DE9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1" name="Google Shape;21;p6"/>
              <p:cNvSpPr/>
              <p:nvPr/>
            </p:nvSpPr>
            <p:spPr>
              <a:xfrm>
                <a:off x="4734238" y="1980391"/>
                <a:ext cx="45719" cy="45719"/>
              </a:xfrm>
              <a:prstGeom prst="ellipse">
                <a:avLst/>
              </a:prstGeom>
              <a:solidFill>
                <a:srgbClr val="C5DE9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2" name="Google Shape;22;p6"/>
              <p:cNvSpPr/>
              <p:nvPr/>
            </p:nvSpPr>
            <p:spPr>
              <a:xfrm>
                <a:off x="4877208" y="1980391"/>
                <a:ext cx="45719" cy="45719"/>
              </a:xfrm>
              <a:prstGeom prst="ellipse">
                <a:avLst/>
              </a:prstGeom>
              <a:solidFill>
                <a:srgbClr val="C5DE9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3" name="Google Shape;23;p6"/>
              <p:cNvSpPr/>
              <p:nvPr/>
            </p:nvSpPr>
            <p:spPr>
              <a:xfrm>
                <a:off x="5020178" y="1980391"/>
                <a:ext cx="45719" cy="45719"/>
              </a:xfrm>
              <a:prstGeom prst="ellipse">
                <a:avLst/>
              </a:prstGeom>
              <a:solidFill>
                <a:srgbClr val="C5DE9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4" name="Google Shape;24;p6"/>
              <p:cNvSpPr/>
              <p:nvPr/>
            </p:nvSpPr>
            <p:spPr>
              <a:xfrm>
                <a:off x="5163148" y="1980391"/>
                <a:ext cx="45719" cy="45719"/>
              </a:xfrm>
              <a:prstGeom prst="ellipse">
                <a:avLst/>
              </a:prstGeom>
              <a:solidFill>
                <a:srgbClr val="C5DE9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5" name="Google Shape;25;p6"/>
              <p:cNvSpPr/>
              <p:nvPr/>
            </p:nvSpPr>
            <p:spPr>
              <a:xfrm>
                <a:off x="5306118" y="1980391"/>
                <a:ext cx="45719" cy="45719"/>
              </a:xfrm>
              <a:prstGeom prst="ellipse">
                <a:avLst/>
              </a:prstGeom>
              <a:solidFill>
                <a:srgbClr val="C5DE9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6" name="Google Shape;26;p6"/>
              <p:cNvSpPr/>
              <p:nvPr/>
            </p:nvSpPr>
            <p:spPr>
              <a:xfrm>
                <a:off x="5449088" y="1980391"/>
                <a:ext cx="45719" cy="45719"/>
              </a:xfrm>
              <a:prstGeom prst="ellipse">
                <a:avLst/>
              </a:prstGeom>
              <a:solidFill>
                <a:srgbClr val="C5DE9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7" name="Google Shape;27;p6"/>
              <p:cNvSpPr/>
              <p:nvPr/>
            </p:nvSpPr>
            <p:spPr>
              <a:xfrm>
                <a:off x="5592058" y="1980391"/>
                <a:ext cx="45719" cy="45719"/>
              </a:xfrm>
              <a:prstGeom prst="ellipse">
                <a:avLst/>
              </a:prstGeom>
              <a:solidFill>
                <a:srgbClr val="C5DE9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8" name="Google Shape;28;p6"/>
              <p:cNvSpPr/>
              <p:nvPr/>
            </p:nvSpPr>
            <p:spPr>
              <a:xfrm>
                <a:off x="5735028" y="1980391"/>
                <a:ext cx="45719" cy="45719"/>
              </a:xfrm>
              <a:prstGeom prst="ellipse">
                <a:avLst/>
              </a:prstGeom>
              <a:solidFill>
                <a:srgbClr val="C5DE9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9" name="Google Shape;29;p6"/>
              <p:cNvSpPr/>
              <p:nvPr/>
            </p:nvSpPr>
            <p:spPr>
              <a:xfrm>
                <a:off x="5877998" y="1980391"/>
                <a:ext cx="45719" cy="45719"/>
              </a:xfrm>
              <a:prstGeom prst="ellipse">
                <a:avLst/>
              </a:prstGeom>
              <a:solidFill>
                <a:srgbClr val="C5DE9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0" name="Google Shape;30;p6"/>
              <p:cNvSpPr/>
              <p:nvPr/>
            </p:nvSpPr>
            <p:spPr>
              <a:xfrm>
                <a:off x="6020968" y="1980391"/>
                <a:ext cx="45719" cy="45719"/>
              </a:xfrm>
              <a:prstGeom prst="ellipse">
                <a:avLst/>
              </a:prstGeom>
              <a:solidFill>
                <a:srgbClr val="C5DE9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1" name="Google Shape;31;p6"/>
              <p:cNvSpPr/>
              <p:nvPr/>
            </p:nvSpPr>
            <p:spPr>
              <a:xfrm>
                <a:off x="6163938" y="1980391"/>
                <a:ext cx="45720" cy="45720"/>
              </a:xfrm>
              <a:prstGeom prst="ellipse">
                <a:avLst/>
              </a:prstGeom>
              <a:solidFill>
                <a:srgbClr val="C5DE9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2" name="Google Shape;32;p6"/>
              <p:cNvSpPr/>
              <p:nvPr/>
            </p:nvSpPr>
            <p:spPr>
              <a:xfrm>
                <a:off x="6306909" y="1980391"/>
                <a:ext cx="45719" cy="45719"/>
              </a:xfrm>
              <a:prstGeom prst="ellipse">
                <a:avLst/>
              </a:prstGeom>
              <a:solidFill>
                <a:srgbClr val="C5DE9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33" name="Google Shape;33;p6"/>
            <p:cNvGrpSpPr/>
            <p:nvPr/>
          </p:nvGrpSpPr>
          <p:grpSpPr>
            <a:xfrm>
              <a:off x="664059" y="452960"/>
              <a:ext cx="45719" cy="474629"/>
              <a:chOff x="3092986" y="3822728"/>
              <a:chExt cx="45719" cy="474629"/>
            </a:xfrm>
          </p:grpSpPr>
          <p:sp>
            <p:nvSpPr>
              <p:cNvPr id="34" name="Google Shape;34;p6"/>
              <p:cNvSpPr/>
              <p:nvPr/>
            </p:nvSpPr>
            <p:spPr>
              <a:xfrm rot="-5400000">
                <a:off x="3092986" y="4251638"/>
                <a:ext cx="45719" cy="45719"/>
              </a:xfrm>
              <a:prstGeom prst="ellipse">
                <a:avLst/>
              </a:prstGeom>
              <a:solidFill>
                <a:srgbClr val="C5DE9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5" name="Google Shape;35;p6"/>
              <p:cNvSpPr/>
              <p:nvPr/>
            </p:nvSpPr>
            <p:spPr>
              <a:xfrm rot="-5400000">
                <a:off x="3092986" y="4108668"/>
                <a:ext cx="45719" cy="45719"/>
              </a:xfrm>
              <a:prstGeom prst="ellipse">
                <a:avLst/>
              </a:prstGeom>
              <a:solidFill>
                <a:srgbClr val="C5DE9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6" name="Google Shape;36;p6"/>
              <p:cNvSpPr/>
              <p:nvPr/>
            </p:nvSpPr>
            <p:spPr>
              <a:xfrm rot="-5400000">
                <a:off x="3092986" y="3965698"/>
                <a:ext cx="45719" cy="45719"/>
              </a:xfrm>
              <a:prstGeom prst="ellipse">
                <a:avLst/>
              </a:prstGeom>
              <a:solidFill>
                <a:srgbClr val="C5DE9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7" name="Google Shape;37;p6"/>
              <p:cNvSpPr/>
              <p:nvPr/>
            </p:nvSpPr>
            <p:spPr>
              <a:xfrm rot="-5400000">
                <a:off x="3092986" y="3822728"/>
                <a:ext cx="45719" cy="45719"/>
              </a:xfrm>
              <a:prstGeom prst="ellipse">
                <a:avLst/>
              </a:prstGeom>
              <a:solidFill>
                <a:srgbClr val="C5DE9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"/>
          <p:cNvSpPr txBox="1"/>
          <p:nvPr>
            <p:ph type="ctrTitle"/>
          </p:nvPr>
        </p:nvSpPr>
        <p:spPr>
          <a:xfrm>
            <a:off x="1524000" y="413942"/>
            <a:ext cx="9144000" cy="37700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ndara"/>
              <a:buNone/>
            </a:pPr>
            <a:r>
              <a:rPr lang="en-US" sz="4000">
                <a:solidFill>
                  <a:schemeClr val="dk2"/>
                </a:solidFill>
              </a:rPr>
              <a:t>Acting Without Boundaries</a:t>
            </a:r>
            <a:br>
              <a:rPr lang="en-US">
                <a:solidFill>
                  <a:schemeClr val="dk2"/>
                </a:solidFill>
              </a:rPr>
            </a:br>
            <a:r>
              <a:rPr lang="en-US">
                <a:solidFill>
                  <a:schemeClr val="dk1"/>
                </a:solidFill>
              </a:rPr>
              <a:t>Strategic Plan</a:t>
            </a:r>
            <a:br>
              <a:rPr lang="en-US">
                <a:solidFill>
                  <a:schemeClr val="dk1"/>
                </a:solidFill>
              </a:rPr>
            </a:br>
            <a:br>
              <a:rPr lang="en-US">
                <a:solidFill>
                  <a:schemeClr val="dk1"/>
                </a:solidFill>
              </a:rPr>
            </a:br>
            <a:r>
              <a:rPr b="0" lang="en-US" sz="4000">
                <a:solidFill>
                  <a:schemeClr val="dk1"/>
                </a:solidFill>
              </a:rPr>
              <a:t>Summary</a:t>
            </a:r>
            <a:endParaRPr b="0">
              <a:solidFill>
                <a:schemeClr val="dk1"/>
              </a:solidFill>
            </a:endParaRPr>
          </a:p>
        </p:txBody>
      </p:sp>
      <p:pic>
        <p:nvPicPr>
          <p:cNvPr descr="A close up of a logo&#10;&#10;Description automatically generated" id="119" name="Google Shape;11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0" y="2414455"/>
            <a:ext cx="1691640" cy="16078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"/>
          <p:cNvSpPr txBox="1"/>
          <p:nvPr>
            <p:ph type="title"/>
          </p:nvPr>
        </p:nvSpPr>
        <p:spPr>
          <a:xfrm>
            <a:off x="904104" y="708456"/>
            <a:ext cx="10515600" cy="553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300"/>
              <a:buFont typeface="Candara"/>
              <a:buNone/>
            </a:pPr>
            <a:r>
              <a:rPr lang="en-US"/>
              <a:t>Strategic Planning Process Overview</a:t>
            </a:r>
            <a:endParaRPr/>
          </a:p>
        </p:txBody>
      </p:sp>
      <p:cxnSp>
        <p:nvCxnSpPr>
          <p:cNvPr id="125" name="Google Shape;125;p2"/>
          <p:cNvCxnSpPr/>
          <p:nvPr/>
        </p:nvCxnSpPr>
        <p:spPr>
          <a:xfrm>
            <a:off x="1553688" y="3809003"/>
            <a:ext cx="298925" cy="0"/>
          </a:xfrm>
          <a:prstGeom prst="straightConnector1">
            <a:avLst/>
          </a:prstGeom>
          <a:noFill/>
          <a:ln cap="flat" cmpd="sng" w="7620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126" name="Google Shape;12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14946" y="1618424"/>
            <a:ext cx="8562109" cy="4247209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2"/>
          <p:cNvSpPr txBox="1"/>
          <p:nvPr/>
        </p:nvSpPr>
        <p:spPr>
          <a:xfrm>
            <a:off x="120333" y="3533787"/>
            <a:ext cx="1567542" cy="738664"/>
          </a:xfrm>
          <a:prstGeom prst="rect">
            <a:avLst/>
          </a:prstGeom>
          <a:solidFill>
            <a:srgbClr val="F7E0A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17 Interviews 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82 Survey responses</a:t>
            </a:r>
            <a:endParaRPr/>
          </a:p>
        </p:txBody>
      </p:sp>
      <p:sp>
        <p:nvSpPr>
          <p:cNvPr id="128" name="Google Shape;128;p2"/>
          <p:cNvSpPr txBox="1"/>
          <p:nvPr/>
        </p:nvSpPr>
        <p:spPr>
          <a:xfrm>
            <a:off x="7778432" y="4537854"/>
            <a:ext cx="2813367" cy="523220"/>
          </a:xfrm>
          <a:prstGeom prst="rect">
            <a:avLst/>
          </a:prstGeom>
          <a:solidFill>
            <a:srgbClr val="F7E0A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4 Planned Projects with over 100 detailed, timebound tasks</a:t>
            </a:r>
            <a:endParaRPr/>
          </a:p>
        </p:txBody>
      </p:sp>
      <p:cxnSp>
        <p:nvCxnSpPr>
          <p:cNvPr id="129" name="Google Shape;129;p2"/>
          <p:cNvCxnSpPr>
            <a:endCxn id="128" idx="1"/>
          </p:cNvCxnSpPr>
          <p:nvPr/>
        </p:nvCxnSpPr>
        <p:spPr>
          <a:xfrm>
            <a:off x="7411532" y="4799464"/>
            <a:ext cx="366900" cy="0"/>
          </a:xfrm>
          <a:prstGeom prst="straightConnector1">
            <a:avLst/>
          </a:prstGeom>
          <a:noFill/>
          <a:ln cap="flat" cmpd="sng" w="7620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"/>
          <p:cNvSpPr txBox="1"/>
          <p:nvPr>
            <p:ph type="title"/>
          </p:nvPr>
        </p:nvSpPr>
        <p:spPr>
          <a:xfrm>
            <a:off x="904104" y="708456"/>
            <a:ext cx="10515600" cy="553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Candara"/>
              <a:buNone/>
            </a:pPr>
            <a:r>
              <a:rPr lang="en-US"/>
              <a:t>Overarching Strategies: </a:t>
            </a:r>
            <a:r>
              <a:rPr b="1" lang="en-US" sz="2700">
                <a:solidFill>
                  <a:schemeClr val="accent6"/>
                </a:solidFill>
                <a:latin typeface="Candara"/>
                <a:ea typeface="Candara"/>
                <a:cs typeface="Candara"/>
                <a:sym typeface="Candara"/>
              </a:rPr>
              <a:t>What are policies and plans for action that will guide AWB in relationship to their evolving ecosystem?</a:t>
            </a:r>
            <a:br>
              <a:rPr b="1" lang="en-US" sz="36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</a:br>
            <a:endParaRPr/>
          </a:p>
        </p:txBody>
      </p:sp>
      <p:sp>
        <p:nvSpPr>
          <p:cNvPr id="135" name="Google Shape;135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4572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400"/>
              <a:buFont typeface="Candara"/>
              <a:buAutoNum type="arabicPeriod"/>
            </a:pPr>
            <a:r>
              <a:rPr b="1" lang="en-US" sz="2400"/>
              <a:t>Incremental Growth and Consistency</a:t>
            </a:r>
            <a:r>
              <a:rPr lang="en-US" sz="2400"/>
              <a:t>: AWB will develop an expanded, consistent set of complementary programs and performances. Through the performing arts, Acting Without Boundaries creates life-changing experiences to challenge and inspire its actors, audiences, and partners to stretch beyond the perceived limits of individuals with physical disabilities.</a:t>
            </a:r>
            <a:endParaRPr/>
          </a:p>
          <a:p>
            <a:pPr indent="-457200" lvl="0" marL="457200" marR="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0C0C0C"/>
              </a:buClr>
              <a:buSzPts val="2400"/>
              <a:buFont typeface="Candara"/>
              <a:buAutoNum type="arabicPeriod"/>
            </a:pPr>
            <a:r>
              <a:rPr b="1" lang="en-US" sz="2400"/>
              <a:t>Impact Through Numbers</a:t>
            </a:r>
            <a:r>
              <a:rPr lang="en-US" sz="2400"/>
              <a:t>: Acting Without Boundaries seeks to engage and develop a relationship with as many individuals with physical disabilities as possible and create a path to support and enable its actors to achieve personal growth and the highest level of their performing arts ability.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0C0C0C"/>
              </a:buClr>
              <a:buSzPts val="2400"/>
              <a:buFont typeface="Candara"/>
              <a:buAutoNum type="arabicPeriod"/>
            </a:pPr>
            <a:r>
              <a:rPr b="1" lang="en-US" sz="2400"/>
              <a:t>Shared Value Partnership:</a:t>
            </a:r>
            <a:r>
              <a:rPr lang="en-US" sz="2400"/>
              <a:t> To expand beyond what it can offer alone, Acting Without Boundaries will selectively seek to establish and grow its partner relationships in order to create exponential growth.</a:t>
            </a:r>
            <a:endParaRPr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4"/>
          <p:cNvSpPr txBox="1"/>
          <p:nvPr>
            <p:ph type="title"/>
          </p:nvPr>
        </p:nvSpPr>
        <p:spPr>
          <a:xfrm>
            <a:off x="904104" y="708456"/>
            <a:ext cx="10515600" cy="553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300"/>
              <a:buFont typeface="Candara"/>
              <a:buNone/>
            </a:pPr>
            <a:r>
              <a:rPr lang="en-US"/>
              <a:t>Organizational Vision (5-Years)</a:t>
            </a:r>
            <a:endParaRPr/>
          </a:p>
        </p:txBody>
      </p:sp>
      <p:graphicFrame>
        <p:nvGraphicFramePr>
          <p:cNvPr id="141" name="Google Shape;141;p4"/>
          <p:cNvGraphicFramePr/>
          <p:nvPr/>
        </p:nvGraphicFramePr>
        <p:xfrm>
          <a:off x="820882" y="143663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{A3133A5A-F69C-4C8B-9E01-B9BB05A37C34}</a:tableStyleId>
              </a:tblPr>
              <a:tblGrid>
                <a:gridCol w="3104500"/>
                <a:gridCol w="7494325"/>
              </a:tblGrid>
              <a:tr h="888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cap="none" strike="noStrike"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Focus Area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cap="none" strike="noStrike"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By 2028…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888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 u="none" cap="none" strike="noStrike"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Programming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ndara"/>
                        <a:buNone/>
                      </a:pPr>
                      <a:r>
                        <a:rPr b="0" lang="en-US" sz="1400" u="none" cap="none" strike="noStrike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AWB has a regular cadence</a:t>
                      </a:r>
                      <a:r>
                        <a:rPr b="1" lang="en-US" sz="1400" u="none" cap="none" strike="noStrike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 </a:t>
                      </a: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of large performances, an expanded curriculum, including a catalog of challenging performing arts opportunities, a formalized social engagement strategy, and specialized offerings for the neurodiverse.  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888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 u="none" cap="none" strike="noStrike"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Infrastructure &amp; Support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ndara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AWB’s board, staff, and </a:t>
                      </a:r>
                      <a:r>
                        <a:rPr b="0" lang="en-US" sz="1400" u="none" cap="none" strike="noStrike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internal policies </a:t>
                      </a: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can support and sustain the organization’s expansion into the future.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888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 u="none" cap="none" strike="noStrike"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Outreach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ndara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AWB has grown its ability to attract a more diverse audience and recruit new actors and volunteers through an increased online presence, coverage in local media, and a documentary narrative that is in sync with the organization’s brand.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888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 u="none" cap="none" strike="noStrike"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Partnerships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ndara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AWB has created partner arrangements that further the organization’s programs, logistics, infrastructure, presence, and overall value/impact. 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"/>
          <p:cNvSpPr txBox="1"/>
          <p:nvPr>
            <p:ph type="title"/>
          </p:nvPr>
        </p:nvSpPr>
        <p:spPr>
          <a:xfrm>
            <a:off x="904104" y="708456"/>
            <a:ext cx="10515600" cy="553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300"/>
              <a:buFont typeface="Candara"/>
              <a:buNone/>
            </a:pPr>
            <a:r>
              <a:rPr lang="en-US"/>
              <a:t>Strategic Projects</a:t>
            </a:r>
            <a:endParaRPr/>
          </a:p>
        </p:txBody>
      </p:sp>
      <p:graphicFrame>
        <p:nvGraphicFramePr>
          <p:cNvPr id="147" name="Google Shape;147;p5"/>
          <p:cNvGraphicFramePr/>
          <p:nvPr/>
        </p:nvGraphicFramePr>
        <p:xfrm>
          <a:off x="820882" y="143663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{A3133A5A-F69C-4C8B-9E01-B9BB05A37C34}</a:tableStyleId>
              </a:tblPr>
              <a:tblGrid>
                <a:gridCol w="3108950"/>
                <a:gridCol w="7498075"/>
              </a:tblGrid>
              <a:tr h="888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cap="none" strike="noStrike"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Focus Area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cap="none" strike="noStrike"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Over the next two years…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888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 u="none" cap="none" strike="noStrike"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Programming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AWB will </a:t>
                      </a:r>
                      <a:r>
                        <a:rPr b="0" lang="en-US" sz="1400" u="none" cap="none" strike="noStrike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incrementally expand its existing programs </a:t>
                      </a: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and performances, formalize its social programming, and test other areas for growth. </a:t>
                      </a:r>
                      <a:endParaRPr sz="1400"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T="45725" marB="45725" marR="91450" marL="91450" anchor="ctr"/>
                </a:tc>
              </a:tr>
              <a:tr h="888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Infrastructure &amp; Support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AWB will have its policies and procedures established, by building its internal team strength, and develop its board to achieve its growth objectives and support its strategy.</a:t>
                      </a:r>
                      <a:endParaRPr sz="1400"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T="45725" marB="45725" marR="91450" marL="91450" anchor="ctr"/>
                </a:tc>
              </a:tr>
              <a:tr h="888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Outreach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 AWB will have the tools and support in place to share its story to broader audiences by utilizing its own online presence, new video content, and its Melodies program.</a:t>
                      </a:r>
                      <a:endParaRPr sz="1400"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T="45725" marB="45725" marR="91450" marL="91450" anchor="ctr"/>
                </a:tc>
              </a:tr>
              <a:tr h="888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Partnerships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AWB will clarify its priorities for partnerships, its objectives, and its own value in order to prepare to actively develop specific partner relationships.</a:t>
                      </a:r>
                      <a:endParaRPr sz="1400"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Strategy Arts With Teal">
      <a:dk1>
        <a:srgbClr val="000000"/>
      </a:dk1>
      <a:lt1>
        <a:srgbClr val="FFFFFF"/>
      </a:lt1>
      <a:dk2>
        <a:srgbClr val="009B7A"/>
      </a:dk2>
      <a:lt2>
        <a:srgbClr val="EEECE1"/>
      </a:lt2>
      <a:accent1>
        <a:srgbClr val="00AA83"/>
      </a:accent1>
      <a:accent2>
        <a:srgbClr val="3D76A0"/>
      </a:accent2>
      <a:accent3>
        <a:srgbClr val="C5DE92"/>
      </a:accent3>
      <a:accent4>
        <a:srgbClr val="EBB327"/>
      </a:accent4>
      <a:accent5>
        <a:srgbClr val="872E59"/>
      </a:accent5>
      <a:accent6>
        <a:srgbClr val="8D888D"/>
      </a:accent6>
      <a:hlink>
        <a:srgbClr val="22A277"/>
      </a:hlink>
      <a:folHlink>
        <a:srgbClr val="AECEE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2018-11-08T13:29:25Z</dcterms:created>
  <dc:creator>William Huggins</dc:creator>
</cp:coreProperties>
</file>